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61" r:id="rId6"/>
    <p:sldId id="263" r:id="rId7"/>
    <p:sldId id="264" r:id="rId8"/>
    <p:sldId id="265" r:id="rId9"/>
    <p:sldId id="266" r:id="rId10"/>
    <p:sldId id="267" r:id="rId11"/>
    <p:sldId id="26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291" r:id="rId47"/>
    <p:sldId id="307" r:id="rId48"/>
    <p:sldId id="308" r:id="rId49"/>
    <p:sldId id="309" r:id="rId50"/>
    <p:sldId id="310" r:id="rId51"/>
    <p:sldId id="303" r:id="rId52"/>
    <p:sldId id="311" r:id="rId53"/>
    <p:sldId id="305" r:id="rId54"/>
    <p:sldId id="304" r:id="rId55"/>
    <p:sldId id="30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p:cViewPr varScale="1">
        <p:scale>
          <a:sx n="79" d="100"/>
          <a:sy n="79" d="100"/>
        </p:scale>
        <p:origin x="-118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B957E05-C657-452C-BF3A-B169C66E4D6E}" type="datetimeFigureOut">
              <a:rPr lang="en-US" smtClean="0"/>
              <a:pPr/>
              <a:t>8/13/2015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BCE8AB8-5CA9-4EF4-8221-28FAD1D6B0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E8AB8-5CA9-4EF4-8221-28FAD1D6B0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E8AB8-5CA9-4EF4-8221-28FAD1D6B0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E8AB8-5CA9-4EF4-8221-28FAD1D6B0C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E8AB8-5CA9-4EF4-8221-28FAD1D6B0C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CE8AB8-5CA9-4EF4-8221-28FAD1D6B0C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BCE8AB8-5CA9-4EF4-8221-28FAD1D6B0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BCE8AB8-5CA9-4EF4-8221-28FAD1D6B0C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B957E05-C657-452C-BF3A-B169C66E4D6E}" type="datetimeFigureOut">
              <a:rPr lang="en-US" smtClean="0"/>
              <a:pPr/>
              <a:t>8/13/2015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BCE8AB8-5CA9-4EF4-8221-28FAD1D6B0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B957E05-C657-452C-BF3A-B169C66E4D6E}" type="datetimeFigureOut">
              <a:rPr lang="en-US" smtClean="0"/>
              <a:pPr/>
              <a:t>8/13/2015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CE8AB8-5CA9-4EF4-8221-28FAD1D6B0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B957E05-C657-452C-BF3A-B169C66E4D6E}" type="datetimeFigureOut">
              <a:rPr lang="en-US" smtClean="0"/>
              <a:pPr/>
              <a:t>8/13/2015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BCE8AB8-5CA9-4EF4-8221-28FAD1D6B0C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B957E05-C657-452C-BF3A-B169C66E4D6E}" type="datetimeFigureOut">
              <a:rPr lang="en-US" smtClean="0"/>
              <a:pPr/>
              <a:t>8/13/2015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BCE8AB8-5CA9-4EF4-8221-28FAD1D6B0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3.gif"/>
          <p:cNvPicPr>
            <a:picLocks noGrp="1" noChangeAspect="1"/>
          </p:cNvPicPr>
          <p:nvPr>
            <p:ph idx="1"/>
          </p:nvPr>
        </p:nvPicPr>
        <p:blipFill>
          <a:blip r:embed="rId2" cstate="print"/>
          <a:stretch>
            <a:fillRect/>
          </a:stretch>
        </p:blipFill>
        <p:spPr>
          <a:xfrm>
            <a:off x="2286000" y="1371600"/>
            <a:ext cx="4895006" cy="46482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a:bodyPr>
          <a:lstStyle/>
          <a:p>
            <a:pPr algn="ctr"/>
            <a:r>
              <a:rPr lang="en-US" sz="6000" dirty="0" smtClean="0">
                <a:solidFill>
                  <a:schemeClr val="accent3"/>
                </a:solidFill>
                <a:latin typeface="ArabBruD" pitchFamily="2" charset="0"/>
              </a:rPr>
              <a:t>RU F.I.T Ministries</a:t>
            </a:r>
            <a:endParaRPr lang="en-US" sz="6000" dirty="0">
              <a:solidFill>
                <a:schemeClr val="accent3"/>
              </a:solidFill>
              <a:latin typeface="ArabBru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547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1Co 6:19  What? know ye not that </a:t>
            </a:r>
            <a:r>
              <a:rPr lang="en-US" u="sng" dirty="0" smtClean="0"/>
              <a:t>your body is the temple of the Holy Ghost </a:t>
            </a:r>
            <a:r>
              <a:rPr lang="en-US" i="1" dirty="0" smtClean="0"/>
              <a:t>which is in you, which ye have of God, and </a:t>
            </a:r>
            <a:r>
              <a:rPr lang="en-US" i="1" u="sng" dirty="0" smtClean="0"/>
              <a:t>ye are not your own</a:t>
            </a:r>
            <a:r>
              <a:rPr lang="en-US" i="1" dirty="0" smtClean="0"/>
              <a:t>? </a:t>
            </a:r>
            <a:br>
              <a:rPr lang="en-US" i="1" dirty="0" smtClean="0"/>
            </a:br>
            <a:r>
              <a:rPr lang="en-US" i="1" dirty="0" smtClean="0"/>
              <a:t/>
            </a:r>
            <a:br>
              <a:rPr lang="en-US" i="1" dirty="0" smtClean="0"/>
            </a:br>
            <a:r>
              <a:rPr lang="en-US" dirty="0" smtClean="0"/>
              <a:t>1Co 6:20  For ye are bought with a price: therefore glorify God </a:t>
            </a:r>
            <a:r>
              <a:rPr lang="en-US" i="1" u="sng" dirty="0" smtClean="0"/>
              <a:t>in your body</a:t>
            </a:r>
            <a:r>
              <a:rPr lang="en-US" dirty="0" smtClean="0"/>
              <a:t>, and </a:t>
            </a:r>
            <a:r>
              <a:rPr lang="en-US" u="sng" dirty="0" smtClean="0"/>
              <a:t>in your spi</a:t>
            </a:r>
            <a:r>
              <a:rPr lang="en-US" dirty="0" smtClean="0"/>
              <a:t>rit, which are God's.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533400" y="2819400"/>
            <a:ext cx="8077200" cy="30480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900" dirty="0" smtClean="0"/>
              <a:t/>
            </a:r>
            <a:br>
              <a:rPr lang="en-US" sz="4900" dirty="0" smtClean="0"/>
            </a:br>
            <a:r>
              <a:rPr lang="en-US" sz="4900" dirty="0" smtClean="0"/>
              <a:t/>
            </a:r>
            <a:br>
              <a:rPr lang="en-US" sz="4900" dirty="0" smtClean="0"/>
            </a:br>
            <a:r>
              <a:rPr lang="en-US" sz="4900" dirty="0" smtClean="0"/>
              <a:t>I said earlier I don’t apologize for sharing this truth … here is why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057400" y="990600"/>
            <a:ext cx="5181600" cy="5181600"/>
          </a:xfrm>
        </p:spPr>
      </p:pic>
      <p:sp>
        <p:nvSpPr>
          <p:cNvPr id="3" name="Title 2"/>
          <p:cNvSpPr>
            <a:spLocks noGrp="1"/>
          </p:cNvSpPr>
          <p:nvPr>
            <p:ph type="title"/>
          </p:nvPr>
        </p:nvSpPr>
        <p:spPr>
          <a:xfrm>
            <a:off x="228600" y="0"/>
            <a:ext cx="8763000" cy="3810000"/>
          </a:xfrm>
        </p:spPr>
        <p:txBody>
          <a:bodyPr>
            <a:normAutofit/>
          </a:bodyPr>
          <a:lstStyle/>
          <a:p>
            <a:pPr algn="ctr"/>
            <a:r>
              <a:rPr lang="en-US" sz="4900" dirty="0" smtClean="0"/>
              <a:t>IT SAVED MY LIFE!!!!!</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763000" cy="5715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6700" dirty="0" smtClean="0">
                <a:solidFill>
                  <a:srgbClr val="C00000"/>
                </a:solidFill>
                <a:latin typeface="ArabBruD" pitchFamily="2" charset="0"/>
              </a:rPr>
              <a:t>Not long ago I was:</a:t>
            </a:r>
            <a:r>
              <a:rPr lang="en-US" sz="4400" dirty="0" smtClean="0">
                <a:solidFill>
                  <a:srgbClr val="C00000"/>
                </a:solidFill>
                <a:latin typeface="ArabBruD" pitchFamily="2" charset="0"/>
              </a:rPr>
              <a:t/>
            </a:r>
            <a:br>
              <a:rPr lang="en-US" sz="4400" dirty="0" smtClean="0">
                <a:solidFill>
                  <a:srgbClr val="C00000"/>
                </a:solidFill>
                <a:latin typeface="ArabBruD" pitchFamily="2" charset="0"/>
              </a:rPr>
            </a:br>
            <a:r>
              <a:rPr lang="en-US" sz="4400" dirty="0" smtClean="0"/>
              <a:t/>
            </a:r>
            <a:br>
              <a:rPr lang="en-US" sz="4400" dirty="0" smtClean="0"/>
            </a:br>
            <a:r>
              <a:rPr lang="en-US" sz="4400" dirty="0" smtClean="0"/>
              <a:t>1.  240 lbs</a:t>
            </a:r>
            <a:br>
              <a:rPr lang="en-US" sz="4400" dirty="0" smtClean="0"/>
            </a:br>
            <a:r>
              <a:rPr lang="en-US" sz="4400" dirty="0" smtClean="0"/>
              <a:t>2.  Cholesterol was 200 pts. High</a:t>
            </a:r>
            <a:br>
              <a:rPr lang="en-US" sz="4400" dirty="0" smtClean="0"/>
            </a:br>
            <a:r>
              <a:rPr lang="en-US" sz="4400" dirty="0" smtClean="0"/>
              <a:t>3. Triglycerides were high</a:t>
            </a:r>
            <a:br>
              <a:rPr lang="en-US" sz="4400" dirty="0" smtClean="0"/>
            </a:br>
            <a:r>
              <a:rPr lang="en-US" sz="4400" dirty="0" smtClean="0"/>
              <a:t>4.  Borderline diabetic</a:t>
            </a:r>
            <a:br>
              <a:rPr lang="en-US" sz="4400" dirty="0" smtClean="0"/>
            </a:br>
            <a:r>
              <a:rPr lang="en-US" sz="4400" dirty="0" smtClean="0"/>
              <a:t>5.  My back and knees hurt all the time</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
        <p:nvSpPr>
          <p:cNvPr id="5" name="Content Placeholder 4"/>
          <p:cNvSpPr>
            <a:spLocks noGrp="1"/>
          </p:cNvSpPr>
          <p:nvPr>
            <p:ph idx="1"/>
          </p:nvPr>
        </p:nvSpPr>
        <p:spPr>
          <a:xfrm flipV="1">
            <a:off x="457200" y="6007291"/>
            <a:ext cx="8229600" cy="16490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895600" y="1981200"/>
            <a:ext cx="3733800" cy="4148667"/>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latin typeface="ArabBruD" pitchFamily="2" charset="0"/>
              </a:rPr>
              <a:t>My “aha” moment was in April of 2011 when I watched Andrea complete her first 13.1 @ Clemson, SC</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667000" y="2057400"/>
            <a:ext cx="4212167" cy="4212167"/>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latin typeface="ArabBruD" pitchFamily="2" charset="0"/>
              </a:rPr>
              <a:t>I committed to coming back next year and running a (oh my gosh) a 5K in (Impossible) 25 minutes!</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1600200" y="1676400"/>
            <a:ext cx="6057195" cy="4542896"/>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latin typeface="ArabBruD" pitchFamily="2" charset="0"/>
              </a:rPr>
              <a:t>My 1</a:t>
            </a:r>
            <a:r>
              <a:rPr lang="en-US" sz="4400" baseline="30000" dirty="0" smtClean="0">
                <a:solidFill>
                  <a:srgbClr val="C00000"/>
                </a:solidFill>
                <a:latin typeface="ArabBruD" pitchFamily="2" charset="0"/>
              </a:rPr>
              <a:t>st</a:t>
            </a:r>
            <a:r>
              <a:rPr lang="en-US" sz="4400" dirty="0" smtClean="0">
                <a:solidFill>
                  <a:srgbClr val="C00000"/>
                </a:solidFill>
                <a:latin typeface="ArabBruD" pitchFamily="2" charset="0"/>
              </a:rPr>
              <a:t> mile Since 1987 was in June of 2011 (3 months later) -  235 lbs</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971800" y="2895600"/>
            <a:ext cx="3962400" cy="39624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1 year later …</a:t>
            </a:r>
            <a:r>
              <a:rPr lang="en-US" sz="4400" dirty="0" smtClean="0"/>
              <a:t/>
            </a:r>
            <a:br>
              <a:rPr lang="en-US" sz="4400" dirty="0" smtClean="0"/>
            </a:br>
            <a:r>
              <a:rPr lang="en-US" sz="4400" dirty="0" smtClean="0"/>
              <a:t>1. Finished in 25:11 (very hilly)</a:t>
            </a:r>
            <a:br>
              <a:rPr lang="en-US" sz="4400" dirty="0" smtClean="0"/>
            </a:br>
            <a:r>
              <a:rPr lang="en-US" sz="4400" dirty="0" smtClean="0"/>
              <a:t>2.  Placed 3</a:t>
            </a:r>
            <a:r>
              <a:rPr lang="en-US" sz="4400" baseline="30000" dirty="0" smtClean="0"/>
              <a:t>rd</a:t>
            </a:r>
            <a:r>
              <a:rPr lang="en-US" sz="4400" dirty="0" smtClean="0"/>
              <a:t> in overall Masters</a:t>
            </a:r>
            <a:br>
              <a:rPr lang="en-US" sz="4400" dirty="0" smtClean="0"/>
            </a:br>
            <a:r>
              <a:rPr lang="en-US" sz="4400" dirty="0" smtClean="0"/>
              <a:t>3.  Weighed 180 lbs.</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819400" y="2438400"/>
            <a:ext cx="3962400" cy="41148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Another landmark came in March of 2013 when I finished my 1</a:t>
            </a:r>
            <a:r>
              <a:rPr lang="en-US" sz="4400" baseline="30000" dirty="0" smtClean="0">
                <a:solidFill>
                  <a:srgbClr val="C00000"/>
                </a:solidFill>
              </a:rPr>
              <a:t>st</a:t>
            </a:r>
            <a:r>
              <a:rPr lang="en-US" sz="4400" dirty="0" smtClean="0">
                <a:solidFill>
                  <a:srgbClr val="C00000"/>
                </a:solidFill>
              </a:rPr>
              <a:t> 13.1 in 1:53:29 in Va. Beach</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133600" y="2286000"/>
            <a:ext cx="5283200" cy="39624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In 2.5 years I have raced in 25 combined races (5K to 13.1) and finished in top 3 of age in most</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381000" y="3810000"/>
            <a:ext cx="8229600" cy="1934743"/>
          </a:xfrm>
        </p:spPr>
      </p:pic>
      <p:sp>
        <p:nvSpPr>
          <p:cNvPr id="3" name="Title 2"/>
          <p:cNvSpPr>
            <a:spLocks noGrp="1"/>
          </p:cNvSpPr>
          <p:nvPr>
            <p:ph type="title"/>
          </p:nvPr>
        </p:nvSpPr>
        <p:spPr>
          <a:xfrm>
            <a:off x="457200" y="274638"/>
            <a:ext cx="8229600" cy="3535362"/>
          </a:xfrm>
        </p:spPr>
        <p:txBody>
          <a:bodyPr/>
          <a:lstStyle/>
          <a:p>
            <a:pPr algn="ctr"/>
            <a:r>
              <a:rPr lang="en-US" sz="5400" dirty="0" smtClean="0">
                <a:solidFill>
                  <a:schemeClr val="accent3"/>
                </a:solidFill>
                <a:latin typeface="ArabBruD" pitchFamily="2" charset="0"/>
              </a:rPr>
              <a:t>The </a:t>
            </a:r>
            <a:r>
              <a:rPr lang="en-US" sz="5400" u="sng" dirty="0" smtClean="0">
                <a:solidFill>
                  <a:schemeClr val="accent3"/>
                </a:solidFill>
                <a:latin typeface="ArabBruD" pitchFamily="2" charset="0"/>
              </a:rPr>
              <a:t>F.I.T.</a:t>
            </a:r>
            <a:r>
              <a:rPr lang="en-US" sz="5400" dirty="0" smtClean="0">
                <a:solidFill>
                  <a:schemeClr val="accent3"/>
                </a:solidFill>
                <a:latin typeface="ArabBruD" pitchFamily="2" charset="0"/>
              </a:rPr>
              <a:t> of RU FIT</a:t>
            </a:r>
            <a:r>
              <a:rPr lang="en-US" sz="5400" dirty="0" smtClean="0">
                <a:latin typeface="ArabBruD" pitchFamily="2" charset="0"/>
              </a:rPr>
              <a:t> </a:t>
            </a:r>
            <a:r>
              <a:rPr lang="en-US" dirty="0" smtClean="0"/>
              <a:t>=</a:t>
            </a:r>
            <a:br>
              <a:rPr lang="en-US" dirty="0" smtClean="0"/>
            </a:br>
            <a:r>
              <a:rPr lang="en-US" dirty="0" smtClean="0"/>
              <a:t/>
            </a:r>
            <a:br>
              <a:rPr lang="en-US" dirty="0" smtClean="0"/>
            </a:br>
            <a:r>
              <a:rPr lang="en-US" dirty="0" smtClean="0">
                <a:solidFill>
                  <a:schemeClr val="accent3"/>
                </a:solidFill>
              </a:rPr>
              <a:t>F</a:t>
            </a:r>
            <a:r>
              <a:rPr lang="en-US" dirty="0" smtClean="0"/>
              <a:t>-</a:t>
            </a:r>
            <a:r>
              <a:rPr lang="en-US" dirty="0" err="1" smtClean="0"/>
              <a:t>aith</a:t>
            </a:r>
            <a:r>
              <a:rPr lang="en-US" dirty="0" smtClean="0"/>
              <a:t> </a:t>
            </a:r>
            <a:r>
              <a:rPr lang="en-US" dirty="0" smtClean="0">
                <a:solidFill>
                  <a:schemeClr val="accent3"/>
                </a:solidFill>
              </a:rPr>
              <a:t>I</a:t>
            </a:r>
            <a:r>
              <a:rPr lang="en-US" dirty="0" smtClean="0"/>
              <a:t>-</a:t>
            </a:r>
            <a:r>
              <a:rPr lang="en-US" dirty="0" err="1" smtClean="0"/>
              <a:t>nfluencing</a:t>
            </a:r>
            <a:r>
              <a:rPr lang="en-US" dirty="0" smtClean="0"/>
              <a:t> </a:t>
            </a:r>
            <a:r>
              <a:rPr lang="en-US" dirty="0" smtClean="0">
                <a:solidFill>
                  <a:schemeClr val="accent3"/>
                </a:solidFill>
              </a:rPr>
              <a:t>T</a:t>
            </a:r>
            <a:r>
              <a:rPr lang="en-US" dirty="0" smtClean="0"/>
              <a:t>-</a:t>
            </a:r>
            <a:r>
              <a:rPr lang="en-US" dirty="0" err="1" smtClean="0"/>
              <a:t>oday</a:t>
            </a:r>
            <a:r>
              <a:rPr lang="en-US" dirty="0" smtClean="0"/>
              <a:t> where you live, work, and Play both physically and spiritually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7200" dirty="0" smtClean="0"/>
              <a:t>Not only is the church Physically obese … </a:t>
            </a:r>
            <a:br>
              <a:rPr lang="en-US" sz="7200" dirty="0" smtClean="0"/>
            </a:br>
            <a:r>
              <a:rPr lang="en-US" sz="7200" dirty="0" smtClean="0"/>
              <a:t/>
            </a:r>
            <a:br>
              <a:rPr lang="en-US" sz="7200" dirty="0" smtClean="0"/>
            </a:br>
            <a:r>
              <a:rPr lang="en-US" sz="7200" dirty="0" smtClean="0"/>
              <a:t>…it is Spiritually obese as well</a:t>
            </a:r>
            <a:endParaRPr lang="en-US" sz="7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1600200" y="4191000"/>
            <a:ext cx="6477000" cy="207264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According to the Barna Group …</a:t>
            </a:r>
            <a:br>
              <a:rPr lang="en-US" sz="44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solidFill>
                  <a:srgbClr val="C00000"/>
                </a:solidFill>
              </a:rPr>
              <a:t>1.  only 3% of Christians have led 1 person to Christ … ever</a:t>
            </a:r>
            <a:br>
              <a:rPr lang="en-US" sz="4400" dirty="0" smtClean="0">
                <a:solidFill>
                  <a:srgbClr val="C00000"/>
                </a:solidFill>
              </a:rPr>
            </a:br>
            <a:r>
              <a:rPr lang="en-US" sz="4400" dirty="0" smtClean="0">
                <a:solidFill>
                  <a:srgbClr val="C00000"/>
                </a:solidFill>
              </a:rPr>
              <a:t>2.  90% of church growth is church transfer</a:t>
            </a:r>
            <a:br>
              <a:rPr lang="en-US" sz="44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900" dirty="0" smtClean="0"/>
              <a:t>Think about it …</a:t>
            </a:r>
            <a:br>
              <a:rPr lang="en-US" sz="4900" dirty="0" smtClean="0"/>
            </a:br>
            <a:r>
              <a:rPr lang="en-US" sz="4900" dirty="0" smtClean="0"/>
              <a:t/>
            </a:r>
            <a:br>
              <a:rPr lang="en-US" sz="4900" dirty="0" smtClean="0"/>
            </a:br>
            <a:r>
              <a:rPr lang="en-US" sz="4900" dirty="0" smtClean="0"/>
              <a:t>The Average believer listens to a complete message for </a:t>
            </a:r>
            <a:r>
              <a:rPr lang="en-US" sz="4900" u="sng" dirty="0" smtClean="0"/>
              <a:t>S.S.</a:t>
            </a:r>
            <a:r>
              <a:rPr lang="en-US" sz="4900" dirty="0" smtClean="0"/>
              <a:t> /</a:t>
            </a:r>
            <a:r>
              <a:rPr lang="en-US" sz="4900" u="sng" dirty="0" smtClean="0"/>
              <a:t>Morning Worship</a:t>
            </a:r>
            <a:r>
              <a:rPr lang="en-US" sz="4900" dirty="0" smtClean="0"/>
              <a:t> / </a:t>
            </a:r>
            <a:r>
              <a:rPr lang="en-US" sz="4900" u="sng" dirty="0" smtClean="0"/>
              <a:t>Evening Worship</a:t>
            </a:r>
            <a:r>
              <a:rPr lang="en-US" sz="4900" dirty="0" smtClean="0"/>
              <a:t> and </a:t>
            </a:r>
            <a:r>
              <a:rPr lang="en-US" sz="4900" u="sng" dirty="0" smtClean="0"/>
              <a:t>Wednesday Evening</a:t>
            </a: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900" dirty="0" smtClean="0"/>
              <a:t>Think about it …</a:t>
            </a:r>
            <a:br>
              <a:rPr lang="en-US" sz="4900" dirty="0" smtClean="0"/>
            </a:br>
            <a:r>
              <a:rPr lang="en-US" sz="4900" dirty="0" smtClean="0"/>
              <a:t/>
            </a:r>
            <a:br>
              <a:rPr lang="en-US" sz="4900" dirty="0" smtClean="0"/>
            </a:br>
            <a:r>
              <a:rPr lang="en-US" sz="4900" dirty="0" smtClean="0"/>
              <a:t>This does not include their personal devotions and other misc. avenues of teaching</a:t>
            </a:r>
            <a:br>
              <a:rPr lang="en-US" sz="49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057400" y="2743200"/>
            <a:ext cx="5257571" cy="321564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Jesus compares walking with Jesus to running a race</a:t>
            </a:r>
            <a:br>
              <a:rPr lang="en-US" sz="44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400" dirty="0" smtClean="0"/>
              <a:t>1Cor 9:24  </a:t>
            </a:r>
            <a:br>
              <a:rPr lang="en-US" sz="4400" dirty="0" smtClean="0"/>
            </a:br>
            <a:r>
              <a:rPr lang="en-US" sz="4400" dirty="0" smtClean="0"/>
              <a:t/>
            </a:r>
            <a:br>
              <a:rPr lang="en-US" sz="4400" dirty="0" smtClean="0"/>
            </a:br>
            <a:r>
              <a:rPr lang="en-US" sz="4400" dirty="0" smtClean="0"/>
              <a:t>Know ye not that they which </a:t>
            </a:r>
            <a:r>
              <a:rPr lang="en-US" sz="4400" u="sng" dirty="0" smtClean="0"/>
              <a:t>run in a race run all</a:t>
            </a:r>
            <a:r>
              <a:rPr lang="en-US" sz="4400" dirty="0" smtClean="0"/>
              <a:t>, but one </a:t>
            </a:r>
            <a:r>
              <a:rPr lang="en-US" sz="4400" dirty="0" err="1" smtClean="0"/>
              <a:t>receiveth</a:t>
            </a:r>
            <a:r>
              <a:rPr lang="en-US" sz="4400" dirty="0" smtClean="0"/>
              <a:t> the prize? </a:t>
            </a:r>
            <a:r>
              <a:rPr lang="en-US" sz="4400" u="sng" dirty="0" smtClean="0"/>
              <a:t>So run, that ye may obtain</a:t>
            </a:r>
            <a:r>
              <a:rPr lang="en-US" sz="4400" dirty="0" smtClean="0"/>
              <a:t>. </a:t>
            </a:r>
            <a:r>
              <a:rPr lang="en-US" sz="3600" dirty="0" smtClean="0"/>
              <a:t/>
            </a:r>
            <a:br>
              <a:rPr lang="en-US" sz="3600" dirty="0" smtClean="0"/>
            </a:b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400" dirty="0" smtClean="0"/>
              <a:t>The wording of this is interesting …</a:t>
            </a:r>
            <a:br>
              <a:rPr lang="en-US" sz="4400" dirty="0" smtClean="0"/>
            </a:br>
            <a:r>
              <a:rPr lang="en-US" sz="4400" dirty="0" smtClean="0"/>
              <a:t/>
            </a:r>
            <a:br>
              <a:rPr lang="en-US" sz="4400" dirty="0" smtClean="0"/>
            </a:br>
            <a:r>
              <a:rPr lang="en-US" sz="4400" dirty="0" smtClean="0"/>
              <a:t>It says that ALL run the race, but that only SOME of the many (one) will obtain the prize.</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That poses an interesting question …</a:t>
            </a:r>
            <a:br>
              <a:rPr lang="en-US" sz="5300" dirty="0" smtClean="0"/>
            </a:br>
            <a:r>
              <a:rPr lang="en-US" sz="5300" dirty="0" smtClean="0"/>
              <a:t/>
            </a:r>
            <a:br>
              <a:rPr lang="en-US" sz="5300" dirty="0" smtClean="0"/>
            </a:br>
            <a:r>
              <a:rPr lang="en-US" sz="5300" dirty="0" smtClean="0"/>
              <a:t>who are the (some of the </a:t>
            </a:r>
            <a:r>
              <a:rPr lang="en-US" sz="5300" dirty="0" smtClean="0"/>
              <a:t>all that run the race) </a:t>
            </a:r>
            <a:r>
              <a:rPr lang="en-US" sz="5300" dirty="0" smtClean="0"/>
              <a:t>and what are they seeking to obtain?</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895600" y="2057400"/>
            <a:ext cx="4038600" cy="40386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That is what the “Running Tips” of RU FIT </a:t>
            </a:r>
            <a:r>
              <a:rPr lang="en-US" sz="4400" smtClean="0">
                <a:solidFill>
                  <a:srgbClr val="C00000"/>
                </a:solidFill>
              </a:rPr>
              <a:t>Ministries are </a:t>
            </a:r>
            <a:r>
              <a:rPr lang="en-US" sz="4400" dirty="0" smtClean="0">
                <a:solidFill>
                  <a:srgbClr val="C00000"/>
                </a:solidFill>
              </a:rPr>
              <a:t>all about!</a:t>
            </a:r>
            <a:br>
              <a:rPr lang="en-US" sz="44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286000" y="2590800"/>
            <a:ext cx="5016500" cy="3762375"/>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They are all purposefully designed to prepare people for the judgment seat of Christ!</a:t>
            </a:r>
            <a:br>
              <a:rPr lang="en-US" sz="44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209800" y="3733800"/>
            <a:ext cx="4953000" cy="31242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900" dirty="0" smtClean="0"/>
              <a:t/>
            </a:r>
            <a:br>
              <a:rPr lang="en-US" sz="4900" dirty="0" smtClean="0"/>
            </a:br>
            <a:r>
              <a:rPr lang="en-US" sz="4900" dirty="0" smtClean="0"/>
              <a:t/>
            </a:r>
            <a:br>
              <a:rPr lang="en-US" sz="4900" dirty="0" smtClean="0"/>
            </a:br>
            <a:r>
              <a:rPr lang="en-US" sz="4900" dirty="0" smtClean="0"/>
              <a:t>Remember when your parents would discipline you and say, “This hurts me more than it hurts you … it’s because I love you.”  Well ….</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Walking with Jesus is “LIKE” Running a Race …</a:t>
            </a:r>
            <a:br>
              <a:rPr lang="en-US" sz="5300" dirty="0" smtClean="0"/>
            </a:br>
            <a:r>
              <a:rPr lang="en-US" sz="5300" dirty="0" smtClean="0"/>
              <a:t/>
            </a:r>
            <a:br>
              <a:rPr lang="en-US" sz="5300" dirty="0" smtClean="0"/>
            </a:br>
            <a:r>
              <a:rPr lang="en-US" sz="5300" dirty="0" smtClean="0"/>
              <a:t>Let’s notice some basic comparisons ….</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590800" y="2567939"/>
            <a:ext cx="4766733" cy="4290061"/>
          </a:xfrm>
        </p:spPr>
      </p:pic>
      <p:sp>
        <p:nvSpPr>
          <p:cNvPr id="3" name="Title 2"/>
          <p:cNvSpPr>
            <a:spLocks noGrp="1"/>
          </p:cNvSpPr>
          <p:nvPr>
            <p:ph type="title"/>
          </p:nvPr>
        </p:nvSpPr>
        <p:spPr>
          <a:xfrm>
            <a:off x="3810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solidFill>
                  <a:srgbClr val="C00000"/>
                </a:solidFill>
              </a:rPr>
              <a:t>Nutrition – This takes us back to how many messages we “take in” weekly</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If we “take in” more spiritual nutrition than we “give out” in actual ministry then we are not healthy believers.</a:t>
            </a:r>
            <a:br>
              <a:rPr lang="en-US" sz="5300" dirty="0" smtClean="0"/>
            </a:br>
            <a:r>
              <a:rPr lang="en-US" sz="5300" dirty="0" smtClean="0"/>
              <a:t/>
            </a:r>
            <a:br>
              <a:rPr lang="en-US" sz="5300" dirty="0" smtClean="0"/>
            </a:br>
            <a:r>
              <a:rPr lang="en-US" sz="5300" dirty="0" smtClean="0"/>
              <a:t>We are obese!</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God uses the comparison of physical running to highlight what is needed for us to be healthy spiritually.</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It’s not how much you eat … it’s WHAT you eat that is important.</a:t>
            </a:r>
            <a:br>
              <a:rPr lang="en-US" sz="5300" dirty="0" smtClean="0"/>
            </a:br>
            <a:r>
              <a:rPr lang="en-US" sz="5300" dirty="0" smtClean="0"/>
              <a:t/>
            </a:r>
            <a:br>
              <a:rPr lang="en-US" sz="5300" dirty="0" smtClean="0"/>
            </a:br>
            <a:r>
              <a:rPr lang="en-US" sz="5300" dirty="0" smtClean="0"/>
              <a:t>Our “eating” must serve a purpose … it is not random.</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#1:</a:t>
            </a:r>
            <a:br>
              <a:rPr lang="en-US" sz="5300" dirty="0" smtClean="0"/>
            </a:br>
            <a:r>
              <a:rPr lang="en-US" sz="5300" dirty="0" smtClean="0"/>
              <a:t/>
            </a:r>
            <a:br>
              <a:rPr lang="en-US" sz="5300" dirty="0" smtClean="0"/>
            </a:br>
            <a:r>
              <a:rPr lang="en-US" sz="5300" dirty="0" smtClean="0"/>
              <a:t>7 Stages of Spiritual Growth</a:t>
            </a:r>
            <a:br>
              <a:rPr lang="en-US" sz="5300" dirty="0" smtClean="0"/>
            </a:br>
            <a:r>
              <a:rPr lang="en-US" sz="5300" dirty="0" smtClean="0"/>
              <a:t/>
            </a:r>
            <a:br>
              <a:rPr lang="en-US" sz="5300" dirty="0" smtClean="0"/>
            </a:br>
            <a:r>
              <a:rPr lang="en-US" sz="5300" dirty="0" smtClean="0"/>
              <a:t>I Peter 1:1-8</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#2:</a:t>
            </a:r>
            <a:br>
              <a:rPr lang="en-US" sz="5300" dirty="0" smtClean="0"/>
            </a:br>
            <a:r>
              <a:rPr lang="en-US" sz="5300" dirty="0" smtClean="0"/>
              <a:t/>
            </a:r>
            <a:br>
              <a:rPr lang="en-US" sz="5300" dirty="0" smtClean="0"/>
            </a:br>
            <a:r>
              <a:rPr lang="en-US" sz="5300" dirty="0" smtClean="0"/>
              <a:t>Qualities of a Spiritual Warrior</a:t>
            </a:r>
            <a:br>
              <a:rPr lang="en-US" sz="5300" dirty="0" smtClean="0"/>
            </a:br>
            <a:r>
              <a:rPr lang="en-US" sz="5300" dirty="0" smtClean="0"/>
              <a:t/>
            </a:r>
            <a:br>
              <a:rPr lang="en-US" sz="5300" dirty="0" smtClean="0"/>
            </a:br>
            <a:r>
              <a:rPr lang="en-US" sz="5300" dirty="0" smtClean="0"/>
              <a:t>Nehemiah Study</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#3:</a:t>
            </a:r>
            <a:br>
              <a:rPr lang="en-US" sz="5300" dirty="0" smtClean="0"/>
            </a:br>
            <a:r>
              <a:rPr lang="en-US" sz="5300" dirty="0" smtClean="0"/>
              <a:t/>
            </a:r>
            <a:br>
              <a:rPr lang="en-US" sz="5300" dirty="0" smtClean="0"/>
            </a:br>
            <a:r>
              <a:rPr lang="en-US" sz="5300" dirty="0" smtClean="0"/>
              <a:t>How to walk with God using articles of the OT Tabernacle as teaching tool</a:t>
            </a:r>
            <a:br>
              <a:rPr lang="en-US" sz="5300" dirty="0" smtClean="0"/>
            </a:br>
            <a:r>
              <a:rPr lang="en-US" sz="5300" dirty="0" smtClean="0"/>
              <a:t/>
            </a:r>
            <a:br>
              <a:rPr lang="en-US" sz="5300" dirty="0" smtClean="0"/>
            </a:br>
            <a:r>
              <a:rPr lang="en-US" sz="5300" dirty="0" smtClean="0"/>
              <a:t>I Cor. 10:11</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#4:</a:t>
            </a:r>
            <a:br>
              <a:rPr lang="en-US" sz="5300" dirty="0" smtClean="0"/>
            </a:br>
            <a:r>
              <a:rPr lang="en-US" sz="5300" dirty="0" smtClean="0"/>
              <a:t/>
            </a:r>
            <a:br>
              <a:rPr lang="en-US" sz="5300" dirty="0" smtClean="0"/>
            </a:br>
            <a:r>
              <a:rPr lang="en-US" sz="5300" dirty="0" smtClean="0"/>
              <a:t>Witness to anyone using the 7 Mysteries given to the church through Paul</a:t>
            </a:r>
            <a:br>
              <a:rPr lang="en-US" sz="5300" dirty="0" smtClean="0"/>
            </a:br>
            <a:r>
              <a:rPr lang="en-US" sz="5300" dirty="0" smtClean="0"/>
              <a:t/>
            </a:r>
            <a:br>
              <a:rPr lang="en-US" sz="5300" dirty="0" smtClean="0"/>
            </a:br>
            <a:r>
              <a:rPr lang="en-US" sz="5300" dirty="0" smtClean="0"/>
              <a:t>I Cor. 4:1</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#5:</a:t>
            </a:r>
            <a:br>
              <a:rPr lang="en-US" sz="5300" dirty="0" smtClean="0"/>
            </a:br>
            <a:r>
              <a:rPr lang="en-US" sz="5300" dirty="0" smtClean="0"/>
              <a:t/>
            </a:r>
            <a:br>
              <a:rPr lang="en-US" sz="5300" dirty="0" smtClean="0"/>
            </a:br>
            <a:r>
              <a:rPr lang="en-US" sz="5300" dirty="0" smtClean="0"/>
              <a:t>The believers identity crises</a:t>
            </a:r>
            <a:br>
              <a:rPr lang="en-US" sz="5300" dirty="0" smtClean="0"/>
            </a:br>
            <a:r>
              <a:rPr lang="en-US" sz="5300" dirty="0" smtClean="0"/>
              <a:t/>
            </a:r>
            <a:br>
              <a:rPr lang="en-US" sz="5300" dirty="0" smtClean="0"/>
            </a:br>
            <a:r>
              <a:rPr lang="en-US" sz="5300" dirty="0" smtClean="0"/>
              <a:t>John 1:12</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936061" y="2819400"/>
            <a:ext cx="7271878" cy="30480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900" dirty="0" smtClean="0"/>
              <a:t/>
            </a:r>
            <a:br>
              <a:rPr lang="en-US" sz="4900" dirty="0" smtClean="0"/>
            </a:br>
            <a:r>
              <a:rPr lang="en-US" sz="4900" dirty="0" smtClean="0"/>
              <a:t/>
            </a:r>
            <a:br>
              <a:rPr lang="en-US" sz="4900" dirty="0" smtClean="0"/>
            </a:br>
            <a:r>
              <a:rPr lang="en-US" sz="6000" dirty="0" smtClean="0"/>
              <a:t>The Church in America is Obese Physically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#6:</a:t>
            </a:r>
            <a:br>
              <a:rPr lang="en-US" sz="5300" dirty="0" smtClean="0"/>
            </a:br>
            <a:r>
              <a:rPr lang="en-US" sz="5300" dirty="0" smtClean="0"/>
              <a:t/>
            </a:r>
            <a:br>
              <a:rPr lang="en-US" sz="5300" dirty="0" smtClean="0"/>
            </a:br>
            <a:r>
              <a:rPr lang="en-US" sz="5300" dirty="0" smtClean="0"/>
              <a:t>Rightly dividing the Word of Truth</a:t>
            </a:r>
            <a:br>
              <a:rPr lang="en-US" sz="5300" dirty="0" smtClean="0"/>
            </a:br>
            <a:r>
              <a:rPr lang="en-US" sz="5300" dirty="0" smtClean="0"/>
              <a:t/>
            </a:r>
            <a:br>
              <a:rPr lang="en-US" sz="5300" dirty="0" smtClean="0"/>
            </a:br>
            <a:r>
              <a:rPr lang="en-US" sz="5300" dirty="0" smtClean="0"/>
              <a:t>II Tim. 2:15</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#7:</a:t>
            </a:r>
            <a:br>
              <a:rPr lang="en-US" sz="5300" dirty="0" smtClean="0"/>
            </a:br>
            <a:r>
              <a:rPr lang="en-US" sz="5300" dirty="0" smtClean="0"/>
              <a:t/>
            </a:r>
            <a:br>
              <a:rPr lang="en-US" sz="5300" dirty="0" smtClean="0"/>
            </a:br>
            <a:r>
              <a:rPr lang="en-US" sz="5300" dirty="0" smtClean="0"/>
              <a:t>Understanding the unseen realm (The real Angels and Demons)</a:t>
            </a:r>
            <a:br>
              <a:rPr lang="en-US" sz="5300" dirty="0" smtClean="0"/>
            </a:br>
            <a:r>
              <a:rPr lang="en-US" sz="5300" dirty="0" smtClean="0"/>
              <a:t/>
            </a:r>
            <a:br>
              <a:rPr lang="en-US" sz="5300" dirty="0" smtClean="0"/>
            </a:br>
            <a:r>
              <a:rPr lang="en-US" sz="5300" dirty="0" smtClean="0"/>
              <a:t>Ephesians 6:11-18</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#8:</a:t>
            </a:r>
            <a:br>
              <a:rPr lang="en-US" sz="5300" dirty="0" smtClean="0"/>
            </a:br>
            <a:r>
              <a:rPr lang="en-US" sz="5300" dirty="0" smtClean="0"/>
              <a:t/>
            </a:r>
            <a:br>
              <a:rPr lang="en-US" sz="5300" dirty="0" smtClean="0"/>
            </a:br>
            <a:r>
              <a:rPr lang="en-US" sz="5300" dirty="0" smtClean="0"/>
              <a:t>Witnessing through the Mazzaroth (Zodiac)</a:t>
            </a:r>
            <a:br>
              <a:rPr lang="en-US" sz="5300" dirty="0" smtClean="0"/>
            </a:br>
            <a:r>
              <a:rPr lang="en-US" sz="5300" dirty="0" smtClean="0"/>
              <a:t/>
            </a:r>
            <a:br>
              <a:rPr lang="en-US" sz="5300" dirty="0" smtClean="0"/>
            </a:br>
            <a:r>
              <a:rPr lang="en-US" sz="5300" dirty="0" smtClean="0"/>
              <a:t>Romans 1 / Job 38:32</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#9:</a:t>
            </a:r>
            <a:br>
              <a:rPr lang="en-US" sz="5300" dirty="0" smtClean="0"/>
            </a:br>
            <a:r>
              <a:rPr lang="en-US" sz="5300" dirty="0" smtClean="0"/>
              <a:t/>
            </a:r>
            <a:br>
              <a:rPr lang="en-US" sz="5300" dirty="0" smtClean="0"/>
            </a:br>
            <a:r>
              <a:rPr lang="en-US" sz="5300" dirty="0" smtClean="0"/>
              <a:t>Secrets of the judgment seat of Christ</a:t>
            </a:r>
            <a:br>
              <a:rPr lang="en-US" sz="5300" dirty="0" smtClean="0"/>
            </a:br>
            <a:r>
              <a:rPr lang="en-US" sz="5300" dirty="0" smtClean="0"/>
              <a:t/>
            </a:r>
            <a:br>
              <a:rPr lang="en-US" sz="5300" dirty="0" smtClean="0"/>
            </a:br>
            <a:r>
              <a:rPr lang="en-US" sz="5300" dirty="0" smtClean="0"/>
              <a:t>II Cor. 5 / Job</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#10:</a:t>
            </a:r>
            <a:br>
              <a:rPr lang="en-US" sz="5300" dirty="0" smtClean="0"/>
            </a:br>
            <a:r>
              <a:rPr lang="en-US" sz="5300" dirty="0" smtClean="0"/>
              <a:t/>
            </a:r>
            <a:br>
              <a:rPr lang="en-US" sz="5300" dirty="0" smtClean="0"/>
            </a:br>
            <a:r>
              <a:rPr lang="en-US" sz="5300" dirty="0" smtClean="0"/>
              <a:t>The 4 Goals of Biblical Discipleship</a:t>
            </a:r>
            <a:br>
              <a:rPr lang="en-US" sz="5300" dirty="0" smtClean="0"/>
            </a:br>
            <a:r>
              <a:rPr lang="en-US" sz="5300" dirty="0" smtClean="0"/>
              <a:t/>
            </a:r>
            <a:br>
              <a:rPr lang="en-US" sz="5300" dirty="0" smtClean="0"/>
            </a:br>
            <a:r>
              <a:rPr lang="en-US" sz="5300" dirty="0" smtClean="0"/>
              <a:t>II Timothy 2:2</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5300" dirty="0" smtClean="0"/>
              <a:t>Running Tip #11:</a:t>
            </a:r>
            <a:br>
              <a:rPr lang="en-US" sz="5300" dirty="0" smtClean="0"/>
            </a:br>
            <a:r>
              <a:rPr lang="en-US" sz="5300" dirty="0" smtClean="0"/>
              <a:t/>
            </a:r>
            <a:br>
              <a:rPr lang="en-US" sz="5300" dirty="0" smtClean="0"/>
            </a:br>
            <a:r>
              <a:rPr lang="en-US" sz="5300" dirty="0" smtClean="0"/>
              <a:t>Keys that Unlock the Bible</a:t>
            </a:r>
            <a:br>
              <a:rPr lang="en-US" sz="5300" dirty="0" smtClean="0"/>
            </a:br>
            <a:r>
              <a:rPr lang="en-US" sz="5300" dirty="0" smtClean="0"/>
              <a:t/>
            </a:r>
            <a:br>
              <a:rPr lang="en-US" sz="5300" dirty="0" smtClean="0"/>
            </a:br>
            <a:r>
              <a:rPr lang="en-US" sz="5300" dirty="0" smtClean="0"/>
              <a:t>Isaiah 22:22</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743200" y="2743200"/>
            <a:ext cx="4290061" cy="3599465"/>
          </a:xfrm>
        </p:spPr>
      </p:pic>
      <p:sp>
        <p:nvSpPr>
          <p:cNvPr id="3" name="Title 2"/>
          <p:cNvSpPr>
            <a:spLocks noGrp="1"/>
          </p:cNvSpPr>
          <p:nvPr>
            <p:ph type="title"/>
          </p:nvPr>
        </p:nvSpPr>
        <p:spPr>
          <a:xfrm>
            <a:off x="3810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300" dirty="0" smtClean="0">
                <a:solidFill>
                  <a:srgbClr val="C00000"/>
                </a:solidFill>
              </a:rPr>
              <a:t>Here’s How </a:t>
            </a:r>
            <a:r>
              <a:rPr lang="en-US" sz="5300" dirty="0" smtClean="0">
                <a:solidFill>
                  <a:srgbClr val="C00000"/>
                </a:solidFill>
                <a:latin typeface="ArabBruD" pitchFamily="2" charset="0"/>
              </a:rPr>
              <a:t>RU FIT Ministries </a:t>
            </a:r>
            <a:r>
              <a:rPr lang="en-US" sz="5300" dirty="0" smtClean="0">
                <a:solidFill>
                  <a:srgbClr val="C00000"/>
                </a:solidFill>
              </a:rPr>
              <a:t>Work</a:t>
            </a: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743200" y="2438400"/>
            <a:ext cx="4290061" cy="3599465"/>
          </a:xfrm>
        </p:spPr>
      </p:pic>
      <p:sp>
        <p:nvSpPr>
          <p:cNvPr id="3" name="Title 2"/>
          <p:cNvSpPr>
            <a:spLocks noGrp="1"/>
          </p:cNvSpPr>
          <p:nvPr>
            <p:ph type="title"/>
          </p:nvPr>
        </p:nvSpPr>
        <p:spPr>
          <a:xfrm>
            <a:off x="3810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300" dirty="0" smtClean="0">
                <a:solidFill>
                  <a:srgbClr val="C00000"/>
                </a:solidFill>
              </a:rPr>
              <a:t>RU FIT Challenge </a:t>
            </a:r>
            <a:br>
              <a:rPr lang="en-US" sz="5300" dirty="0" smtClean="0">
                <a:solidFill>
                  <a:srgbClr val="C00000"/>
                </a:solidFill>
              </a:rPr>
            </a:br>
            <a:r>
              <a:rPr lang="en-US" sz="5300" dirty="0" smtClean="0">
                <a:solidFill>
                  <a:srgbClr val="C00000"/>
                </a:solidFill>
              </a:rPr>
              <a:t>(Friday PM &amp; Saturday AM)</a:t>
            </a:r>
            <a:br>
              <a:rPr lang="en-US" sz="53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743200" y="2438400"/>
            <a:ext cx="4290061" cy="3599465"/>
          </a:xfrm>
        </p:spPr>
      </p:pic>
      <p:sp>
        <p:nvSpPr>
          <p:cNvPr id="3" name="Title 2"/>
          <p:cNvSpPr>
            <a:spLocks noGrp="1"/>
          </p:cNvSpPr>
          <p:nvPr>
            <p:ph type="title"/>
          </p:nvPr>
        </p:nvSpPr>
        <p:spPr>
          <a:xfrm>
            <a:off x="3810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300" dirty="0" smtClean="0">
                <a:solidFill>
                  <a:srgbClr val="C00000"/>
                </a:solidFill>
              </a:rPr>
              <a:t>Friday PM:</a:t>
            </a:r>
            <a:br>
              <a:rPr lang="en-US" sz="5300" dirty="0" smtClean="0">
                <a:solidFill>
                  <a:srgbClr val="C00000"/>
                </a:solidFill>
              </a:rPr>
            </a:br>
            <a:r>
              <a:rPr lang="en-US" sz="5300" dirty="0" smtClean="0">
                <a:solidFill>
                  <a:srgbClr val="C00000"/>
                </a:solidFill>
              </a:rPr>
              <a:t>Choose a “Running Tip” for </a:t>
            </a:r>
            <a:br>
              <a:rPr lang="en-US" sz="5300" dirty="0" smtClean="0">
                <a:solidFill>
                  <a:srgbClr val="C00000"/>
                </a:solidFill>
              </a:rPr>
            </a:br>
            <a:r>
              <a:rPr lang="en-US" sz="5300" dirty="0" smtClean="0">
                <a:solidFill>
                  <a:srgbClr val="C00000"/>
                </a:solidFill>
              </a:rPr>
              <a:t>Spiritual </a:t>
            </a:r>
            <a:r>
              <a:rPr lang="en-US" sz="5300" dirty="0" err="1" smtClean="0">
                <a:solidFill>
                  <a:srgbClr val="C00000"/>
                </a:solidFill>
              </a:rPr>
              <a:t>FITness</a:t>
            </a:r>
            <a:r>
              <a:rPr lang="en-US" sz="5300" dirty="0" smtClean="0">
                <a:solidFill>
                  <a:srgbClr val="C00000"/>
                </a:solidFill>
              </a:rPr>
              <a:t> Equipping</a:t>
            </a:r>
            <a:br>
              <a:rPr lang="en-US" sz="53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743200" y="2438400"/>
            <a:ext cx="4290061" cy="3599465"/>
          </a:xfrm>
        </p:spPr>
      </p:pic>
      <p:sp>
        <p:nvSpPr>
          <p:cNvPr id="3" name="Title 2"/>
          <p:cNvSpPr>
            <a:spLocks noGrp="1"/>
          </p:cNvSpPr>
          <p:nvPr>
            <p:ph type="title"/>
          </p:nvPr>
        </p:nvSpPr>
        <p:spPr>
          <a:xfrm>
            <a:off x="3810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300" dirty="0" smtClean="0">
                <a:solidFill>
                  <a:srgbClr val="C00000"/>
                </a:solidFill>
              </a:rPr>
              <a:t>Saturday AM:</a:t>
            </a:r>
            <a:br>
              <a:rPr lang="en-US" sz="5300" dirty="0" smtClean="0">
                <a:solidFill>
                  <a:srgbClr val="C00000"/>
                </a:solidFill>
              </a:rPr>
            </a:br>
            <a:r>
              <a:rPr lang="en-US" sz="5300" dirty="0" smtClean="0">
                <a:solidFill>
                  <a:srgbClr val="C00000"/>
                </a:solidFill>
              </a:rPr>
              <a:t>Participate in 5K</a:t>
            </a:r>
            <a:br>
              <a:rPr lang="en-US" sz="5300" dirty="0" smtClean="0">
                <a:solidFill>
                  <a:srgbClr val="C00000"/>
                </a:solidFill>
              </a:rPr>
            </a:br>
            <a:r>
              <a:rPr lang="en-US" sz="5300" dirty="0" smtClean="0">
                <a:solidFill>
                  <a:srgbClr val="C00000"/>
                </a:solidFill>
              </a:rPr>
              <a:t>Run/Walk/Jog</a:t>
            </a:r>
            <a:br>
              <a:rPr lang="en-US" sz="53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ctr"/>
            <a:r>
              <a:rPr lang="en-US" dirty="0" smtClean="0"/>
              <a:t/>
            </a:r>
            <a:br>
              <a:rPr lang="en-US" dirty="0" smtClean="0"/>
            </a:br>
            <a:r>
              <a:rPr lang="en-US" dirty="0" smtClean="0"/>
              <a:t/>
            </a:r>
            <a:br>
              <a:rPr lang="en-US" dirty="0" smtClean="0"/>
            </a:br>
            <a:r>
              <a:rPr lang="en-US" sz="4900" dirty="0" smtClean="0">
                <a:solidFill>
                  <a:schemeClr val="accent3"/>
                </a:solidFill>
              </a:rPr>
              <a:t>Startling “Church” Statistics</a:t>
            </a:r>
            <a:r>
              <a:rPr lang="en-US" dirty="0" smtClean="0">
                <a:solidFill>
                  <a:schemeClr val="accent3"/>
                </a:solidFill>
              </a:rPr>
              <a:t>:</a:t>
            </a:r>
            <a:r>
              <a:rPr lang="en-US" dirty="0" smtClean="0"/>
              <a:t/>
            </a:r>
            <a:br>
              <a:rPr lang="en-US" dirty="0" smtClean="0"/>
            </a:br>
            <a:r>
              <a:rPr lang="en-US" dirty="0" smtClean="0"/>
              <a:t/>
            </a:r>
            <a:br>
              <a:rPr lang="en-US" dirty="0" smtClean="0"/>
            </a:br>
            <a:r>
              <a:rPr lang="en-US" dirty="0" smtClean="0"/>
              <a:t>1.  (SBC) 75% of Christians are seriously overweight.  Compared to only 65% of general public</a:t>
            </a:r>
            <a:br>
              <a:rPr lang="en-US" dirty="0" smtClean="0"/>
            </a:br>
            <a:r>
              <a:rPr lang="en-US" dirty="0" smtClean="0"/>
              <a:t>2.  (Pastors and Pulpit) 76% of pastors are obese</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895600" y="2895601"/>
            <a:ext cx="4137661" cy="3471598"/>
          </a:xfrm>
        </p:spPr>
      </p:pic>
      <p:sp>
        <p:nvSpPr>
          <p:cNvPr id="3" name="Title 2"/>
          <p:cNvSpPr>
            <a:spLocks noGrp="1"/>
          </p:cNvSpPr>
          <p:nvPr>
            <p:ph type="title"/>
          </p:nvPr>
        </p:nvSpPr>
        <p:spPr>
          <a:xfrm>
            <a:off x="3810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300" dirty="0" smtClean="0">
                <a:solidFill>
                  <a:srgbClr val="C00000"/>
                </a:solidFill>
              </a:rPr>
              <a:t>Awards:</a:t>
            </a:r>
            <a:br>
              <a:rPr lang="en-US" sz="5300" dirty="0" smtClean="0">
                <a:solidFill>
                  <a:srgbClr val="C00000"/>
                </a:solidFill>
              </a:rPr>
            </a:br>
            <a:r>
              <a:rPr lang="en-US" sz="5300" dirty="0" smtClean="0">
                <a:solidFill>
                  <a:srgbClr val="C00000"/>
                </a:solidFill>
              </a:rPr>
              <a:t>-Everyone gets an Award</a:t>
            </a:r>
            <a:br>
              <a:rPr lang="en-US" sz="5300" dirty="0" smtClean="0">
                <a:solidFill>
                  <a:srgbClr val="C00000"/>
                </a:solidFill>
              </a:rPr>
            </a:br>
            <a:r>
              <a:rPr lang="en-US" sz="5300" dirty="0" smtClean="0">
                <a:solidFill>
                  <a:srgbClr val="C00000"/>
                </a:solidFill>
              </a:rPr>
              <a:t>-Anyone who finishes before me gets a medal</a:t>
            </a:r>
            <a:br>
              <a:rPr lang="en-US" sz="5300" dirty="0" smtClean="0">
                <a:solidFill>
                  <a:srgbClr val="C00000"/>
                </a:solidFill>
              </a:rPr>
            </a:b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400" dirty="0" smtClean="0">
                <a:latin typeface="ArabBruD" pitchFamily="2" charset="0"/>
              </a:rPr>
              <a:t>Other RU FIT Opportunities:</a:t>
            </a:r>
            <a:r>
              <a:rPr lang="en-US" sz="4400" dirty="0" smtClean="0"/>
              <a:t/>
            </a:r>
            <a:br>
              <a:rPr lang="en-US" sz="4400" dirty="0" smtClean="0"/>
            </a:br>
            <a:r>
              <a:rPr lang="en-US" sz="4400" dirty="0" smtClean="0"/>
              <a:t/>
            </a:r>
            <a:br>
              <a:rPr lang="en-US" sz="4400" dirty="0" smtClean="0"/>
            </a:br>
            <a:r>
              <a:rPr lang="en-US" sz="4400" dirty="0" smtClean="0"/>
              <a:t>1.  Youth Camps</a:t>
            </a:r>
            <a:br>
              <a:rPr lang="en-US" sz="4400" dirty="0" smtClean="0"/>
            </a:br>
            <a:r>
              <a:rPr lang="en-US" sz="4400" dirty="0" smtClean="0"/>
              <a:t>2. Retreats</a:t>
            </a:r>
            <a:br>
              <a:rPr lang="en-US" sz="4400" dirty="0" smtClean="0"/>
            </a:br>
            <a:r>
              <a:rPr lang="en-US" sz="4400" dirty="0" smtClean="0"/>
              <a:t>3.  Christian School </a:t>
            </a:r>
            <a:r>
              <a:rPr lang="en-US" sz="4400" dirty="0" err="1" smtClean="0"/>
              <a:t>FITness</a:t>
            </a:r>
            <a:r>
              <a:rPr lang="en-US" sz="4400" dirty="0" smtClean="0"/>
              <a:t> Emphasis</a:t>
            </a:r>
            <a:br>
              <a:rPr lang="en-US" sz="4400" dirty="0" smtClean="0"/>
            </a:br>
            <a:r>
              <a:rPr lang="en-US" sz="4400" dirty="0" smtClean="0"/>
              <a:t>4.  Christian College </a:t>
            </a:r>
            <a:r>
              <a:rPr lang="en-US" sz="4400" dirty="0" err="1" smtClean="0"/>
              <a:t>FITness</a:t>
            </a:r>
            <a:r>
              <a:rPr lang="en-US" sz="4400" dirty="0" smtClean="0"/>
              <a:t> Emphasis</a:t>
            </a:r>
            <a:br>
              <a:rPr lang="en-US" sz="4400" dirty="0" smtClean="0"/>
            </a:br>
            <a:r>
              <a:rPr lang="en-US" sz="4400" dirty="0" smtClean="0"/>
              <a:t>5.  Running Paraclete’s Local Clubs</a:t>
            </a:r>
            <a:br>
              <a:rPr lang="en-US" sz="4400" dirty="0" smtClean="0"/>
            </a:br>
            <a:r>
              <a:rPr lang="en-US" sz="4400" dirty="0" smtClean="0"/>
              <a:t>6.  Online Discipleship</a:t>
            </a:r>
            <a:br>
              <a:rPr lang="en-US" sz="4400" dirty="0" smtClean="0"/>
            </a:br>
            <a:r>
              <a:rPr lang="en-US" sz="4400" dirty="0" smtClean="0"/>
              <a:t>  </a:t>
            </a: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20236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400" dirty="0" smtClean="0"/>
              <a:t>These “Running Tips” will give us the ability and confidence to “convince the gainsayers”</a:t>
            </a:r>
            <a:br>
              <a:rPr lang="en-US" sz="4400" dirty="0" smtClean="0"/>
            </a:br>
            <a:r>
              <a:rPr lang="en-US" sz="4400" dirty="0" smtClean="0"/>
              <a:t/>
            </a:r>
            <a:br>
              <a:rPr lang="en-US" sz="4400" dirty="0" smtClean="0"/>
            </a:br>
            <a:r>
              <a:rPr lang="en-US" sz="4400" dirty="0" smtClean="0"/>
              <a:t>They reveal to others that we understand God’s plan for our lives, this earth and the universe.</a:t>
            </a:r>
            <a:r>
              <a:rPr lang="en-US" sz="4000" dirty="0" smtClean="0"/>
              <a:t/>
            </a:r>
            <a:br>
              <a:rPr lang="en-US" sz="40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202362"/>
          </a:xfrm>
        </p:spPr>
        <p:txBody>
          <a:bodyPr>
            <a:normAutofit/>
          </a:bodyPr>
          <a:lstStyle/>
          <a:p>
            <a:pPr algn="ctr"/>
            <a:r>
              <a:rPr lang="en-US" sz="4000" dirty="0" smtClean="0"/>
              <a:t/>
            </a:r>
            <a:br>
              <a:rPr lang="en-US" sz="4000" dirty="0" smtClean="0"/>
            </a:br>
            <a:r>
              <a:rPr lang="en-US" sz="4000" dirty="0" smtClean="0"/>
              <a:t/>
            </a:r>
            <a:br>
              <a:rPr lang="en-US" sz="4000" dirty="0" smtClean="0"/>
            </a:br>
            <a:r>
              <a:rPr lang="en-US" sz="4400" dirty="0" smtClean="0"/>
              <a:t>I leave you with this word </a:t>
            </a:r>
            <a:r>
              <a:rPr lang="en-US" sz="4400" smtClean="0"/>
              <a:t>of encouragement </a:t>
            </a:r>
            <a:r>
              <a:rPr lang="en-US" sz="4400" dirty="0" smtClean="0"/>
              <a:t>as you begin your journey to GET and STAY physically and spiritually F.I.T.</a:t>
            </a:r>
            <a:br>
              <a:rPr lang="en-US" sz="4400" dirty="0" smtClean="0"/>
            </a:b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202362"/>
          </a:xfrm>
        </p:spPr>
        <p:txBody>
          <a:bodyPr>
            <a:normAutofit/>
          </a:bodyPr>
          <a:lstStyle/>
          <a:p>
            <a:pPr algn="ctr"/>
            <a:r>
              <a:rPr lang="en-US" sz="4000" dirty="0" smtClean="0"/>
              <a:t>1Jn 5:14  And this is the </a:t>
            </a:r>
            <a:r>
              <a:rPr lang="en-US" sz="4000" u="sng" dirty="0" smtClean="0"/>
              <a:t>confidence that we have in him</a:t>
            </a:r>
            <a:r>
              <a:rPr lang="en-US" sz="4000" dirty="0" smtClean="0"/>
              <a:t>, that, if we ask </a:t>
            </a:r>
            <a:r>
              <a:rPr lang="en-US" sz="4000" u="sng" dirty="0" smtClean="0"/>
              <a:t>any thing according to his will, he heareth us</a:t>
            </a:r>
            <a:r>
              <a:rPr lang="en-US" sz="4000" dirty="0" smtClean="0"/>
              <a:t>:</a:t>
            </a:r>
            <a:br>
              <a:rPr lang="en-US" sz="4000" dirty="0" smtClean="0"/>
            </a:br>
            <a:r>
              <a:rPr lang="en-US" sz="4000" dirty="0" smtClean="0"/>
              <a:t> </a:t>
            </a:r>
            <a:br>
              <a:rPr lang="en-US" sz="4000" dirty="0" smtClean="0"/>
            </a:br>
            <a:r>
              <a:rPr lang="en-US" sz="4000" dirty="0" smtClean="0"/>
              <a:t>1Jn 5:15  And if we know that he hear us, whatsoever we ask, </a:t>
            </a:r>
            <a:r>
              <a:rPr lang="en-US" sz="4000" u="sng" dirty="0" smtClean="0"/>
              <a:t>we know that we have the petitions that we desired of him</a:t>
            </a:r>
            <a:endParaRPr lang="en-US" sz="4000" u="sn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743200" y="2362200"/>
            <a:ext cx="4290061" cy="4290061"/>
          </a:xfrm>
        </p:spPr>
      </p:pic>
      <p:sp>
        <p:nvSpPr>
          <p:cNvPr id="3" name="Title 2"/>
          <p:cNvSpPr>
            <a:spLocks noGrp="1"/>
          </p:cNvSpPr>
          <p:nvPr>
            <p:ph type="title"/>
          </p:nvPr>
        </p:nvSpPr>
        <p:spPr>
          <a:xfrm>
            <a:off x="381000" y="0"/>
            <a:ext cx="8763000" cy="3810000"/>
          </a:xfrm>
        </p:spPr>
        <p:txBody>
          <a:bodyPr>
            <a:normAutofit fontScale="90000"/>
          </a:bodyPr>
          <a:lstStyle/>
          <a:p>
            <a:pPr algn="ct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5300" dirty="0" smtClean="0">
                <a:solidFill>
                  <a:srgbClr val="C00000"/>
                </a:solidFill>
              </a:rPr>
              <a:t>Visit our table for more information about </a:t>
            </a:r>
            <a:br>
              <a:rPr lang="en-US" sz="5300" dirty="0" smtClean="0">
                <a:solidFill>
                  <a:srgbClr val="C00000"/>
                </a:solidFill>
              </a:rPr>
            </a:br>
            <a:r>
              <a:rPr lang="en-US" sz="5300" dirty="0" smtClean="0">
                <a:solidFill>
                  <a:srgbClr val="C00000"/>
                </a:solidFill>
                <a:latin typeface="ArabBruD" pitchFamily="2" charset="0"/>
              </a:rPr>
              <a:t>RU FIT Ministries</a:t>
            </a:r>
            <a:r>
              <a:rPr lang="en-US" sz="4400" dirty="0" smtClean="0">
                <a:solidFill>
                  <a:srgbClr val="C00000"/>
                </a:solidFill>
              </a:rPr>
              <a:t/>
            </a:r>
            <a:br>
              <a:rPr lang="en-US" sz="4400" dirty="0" smtClean="0">
                <a:solidFill>
                  <a:srgbClr val="C00000"/>
                </a:solidFill>
              </a:rPr>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547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900" dirty="0" smtClean="0">
                <a:solidFill>
                  <a:schemeClr val="accent3"/>
                </a:solidFill>
              </a:rPr>
              <a:t>More Startling Statistics by 2030</a:t>
            </a:r>
            <a:r>
              <a:rPr lang="en-US" dirty="0" smtClean="0">
                <a:solidFill>
                  <a:schemeClr val="accent3"/>
                </a:solidFill>
              </a:rPr>
              <a:t>:</a:t>
            </a:r>
            <a:br>
              <a:rPr lang="en-US" dirty="0" smtClean="0">
                <a:solidFill>
                  <a:schemeClr val="accent3"/>
                </a:solidFill>
              </a:rPr>
            </a:br>
            <a:r>
              <a:rPr lang="en-US" dirty="0" smtClean="0">
                <a:solidFill>
                  <a:schemeClr val="accent3"/>
                </a:solidFill>
              </a:rPr>
              <a:t/>
            </a:r>
            <a:br>
              <a:rPr lang="en-US" dirty="0" smtClean="0">
                <a:solidFill>
                  <a:schemeClr val="accent3"/>
                </a:solidFill>
              </a:rPr>
            </a:br>
            <a:r>
              <a:rPr lang="en-US" dirty="0" smtClean="0">
                <a:solidFill>
                  <a:schemeClr val="accent3"/>
                </a:solidFill>
              </a:rPr>
              <a:t>1</a:t>
            </a:r>
            <a:r>
              <a:rPr lang="en-US" dirty="0" smtClean="0">
                <a:solidFill>
                  <a:schemeClr val="tx1"/>
                </a:solidFill>
              </a:rPr>
              <a:t>.  $66 billion in health care expenses due to lack of Fitness</a:t>
            </a:r>
            <a:br>
              <a:rPr lang="en-US" dirty="0" smtClean="0">
                <a:solidFill>
                  <a:schemeClr val="tx1"/>
                </a:solidFill>
              </a:rPr>
            </a:br>
            <a:r>
              <a:rPr lang="en-US" dirty="0" smtClean="0">
                <a:solidFill>
                  <a:schemeClr val="accent3"/>
                </a:solidFill>
              </a:rPr>
              <a:t>2</a:t>
            </a:r>
            <a:r>
              <a:rPr lang="en-US" dirty="0" smtClean="0">
                <a:solidFill>
                  <a:schemeClr val="tx1"/>
                </a:solidFill>
              </a:rPr>
              <a:t>.  7.8 million new cases of diabetes</a:t>
            </a:r>
            <a:br>
              <a:rPr lang="en-US" dirty="0" smtClean="0">
                <a:solidFill>
                  <a:schemeClr val="tx1"/>
                </a:solidFill>
              </a:rPr>
            </a:br>
            <a:r>
              <a:rPr lang="en-US" dirty="0" smtClean="0">
                <a:solidFill>
                  <a:schemeClr val="accent3"/>
                </a:solidFill>
              </a:rPr>
              <a:t>3</a:t>
            </a:r>
            <a:r>
              <a:rPr lang="en-US" dirty="0" smtClean="0">
                <a:solidFill>
                  <a:schemeClr val="tx1"/>
                </a:solidFill>
              </a:rPr>
              <a:t>.  6.8 million new cases of stroke and heart disease</a:t>
            </a:r>
            <a:br>
              <a:rPr lang="en-US" dirty="0" smtClean="0">
                <a:solidFill>
                  <a:schemeClr val="tx1"/>
                </a:solidFill>
              </a:rPr>
            </a:br>
            <a:r>
              <a:rPr lang="en-US" dirty="0" smtClean="0">
                <a:solidFill>
                  <a:schemeClr val="accent3"/>
                </a:solidFill>
              </a:rPr>
              <a:t>4</a:t>
            </a:r>
            <a:r>
              <a:rPr lang="en-US" dirty="0" smtClean="0">
                <a:solidFill>
                  <a:schemeClr val="tx1"/>
                </a:solidFill>
              </a:rPr>
              <a:t>.  539,000 new cancer diagnoses due to lack of fitness  </a:t>
            </a:r>
            <a:r>
              <a:rPr lang="en-US" dirty="0" smtClean="0">
                <a:solidFill>
                  <a:schemeClr val="accent3"/>
                </a:solidFill>
              </a:rPr>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133600" y="2667000"/>
            <a:ext cx="4952999" cy="3581400"/>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900" dirty="0" smtClean="0"/>
              <a:t/>
            </a:r>
            <a:br>
              <a:rPr lang="en-US" sz="4900" dirty="0" smtClean="0"/>
            </a:br>
            <a:r>
              <a:rPr lang="en-US" sz="4900" dirty="0" smtClean="0"/>
              <a:t/>
            </a:r>
            <a:br>
              <a:rPr lang="en-US" sz="4900" dirty="0" smtClean="0"/>
            </a:br>
            <a:r>
              <a:rPr lang="en-US" sz="4900" dirty="0" smtClean="0"/>
              <a:t>This threatens futures of individuals, families, churches and our nation</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209800" y="3499677"/>
            <a:ext cx="5029200" cy="3358323"/>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900" dirty="0" smtClean="0"/>
              <a:t/>
            </a:r>
            <a:br>
              <a:rPr lang="en-US" sz="4900" dirty="0" smtClean="0"/>
            </a:br>
            <a:r>
              <a:rPr lang="en-US" sz="4900" dirty="0" smtClean="0"/>
              <a:t/>
            </a:r>
            <a:br>
              <a:rPr lang="en-US" sz="4900" dirty="0" smtClean="0"/>
            </a:br>
            <a:r>
              <a:rPr lang="en-US" sz="4900" dirty="0" smtClean="0"/>
              <a:t/>
            </a:r>
            <a:br>
              <a:rPr lang="en-US" sz="4900" dirty="0" smtClean="0"/>
            </a:br>
            <a:r>
              <a:rPr lang="en-US" sz="4900" u="sng" dirty="0" smtClean="0"/>
              <a:t>Question</a:t>
            </a:r>
            <a:r>
              <a:rPr lang="en-US" sz="4900" dirty="0" smtClean="0"/>
              <a:t>:  If you were alive on this earth when Jesus and Paul walked (in your current body) .. Could you walk with them … LITERTALLY?</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fit11.jpg"/>
          <p:cNvPicPr>
            <a:picLocks noGrp="1" noChangeAspect="1"/>
          </p:cNvPicPr>
          <p:nvPr>
            <p:ph idx="1"/>
          </p:nvPr>
        </p:nvPicPr>
        <p:blipFill>
          <a:blip r:embed="rId2" cstate="print"/>
          <a:stretch>
            <a:fillRect/>
          </a:stretch>
        </p:blipFill>
        <p:spPr>
          <a:xfrm>
            <a:off x="2209800" y="3499677"/>
            <a:ext cx="5029200" cy="3358323"/>
          </a:xfrm>
        </p:spPr>
      </p:pic>
      <p:sp>
        <p:nvSpPr>
          <p:cNvPr id="3" name="Title 2"/>
          <p:cNvSpPr>
            <a:spLocks noGrp="1"/>
          </p:cNvSpPr>
          <p:nvPr>
            <p:ph type="title"/>
          </p:nvPr>
        </p:nvSpPr>
        <p:spPr>
          <a:xfrm>
            <a:off x="228600" y="0"/>
            <a:ext cx="8763000" cy="3810000"/>
          </a:xfrm>
        </p:spPr>
        <p:txBody>
          <a:bodyPr>
            <a:normAutofit fontScale="90000"/>
          </a:bodyPr>
          <a:lstStyle/>
          <a:p>
            <a:pPr algn="ctr"/>
            <a:r>
              <a:rPr lang="en-US" sz="4900" dirty="0" smtClean="0"/>
              <a:t/>
            </a:r>
            <a:br>
              <a:rPr lang="en-US" sz="4900" dirty="0" smtClean="0"/>
            </a:br>
            <a:r>
              <a:rPr lang="en-US" sz="4900" dirty="0" smtClean="0"/>
              <a:t/>
            </a:r>
            <a:br>
              <a:rPr lang="en-US" sz="4900" dirty="0" smtClean="0"/>
            </a:br>
            <a:r>
              <a:rPr lang="en-US" sz="4900" dirty="0" smtClean="0"/>
              <a:t/>
            </a:r>
            <a:br>
              <a:rPr lang="en-US" sz="4900" dirty="0" smtClean="0"/>
            </a:br>
            <a:r>
              <a:rPr lang="en-US" sz="4900" b="0" dirty="0" smtClean="0"/>
              <a:t>Of all groups of people in America, we should be the #1 group to deal with this issue!</a:t>
            </a:r>
            <a:br>
              <a:rPr lang="en-US" sz="4900" b="0" dirty="0" smtClean="0"/>
            </a:br>
            <a:r>
              <a:rPr lang="en-US" sz="4900" b="0" dirty="0" smtClean="0"/>
              <a:t/>
            </a:r>
            <a:br>
              <a:rPr lang="en-US" sz="4900" b="0" dirty="0" smtClean="0"/>
            </a:br>
            <a:r>
              <a:rPr lang="en-US" sz="4900" b="0" dirty="0" smtClean="0"/>
              <a:t>Why?....</a:t>
            </a:r>
            <a:r>
              <a:rPr lang="en-US" sz="4900" dirty="0" smtClean="0"/>
              <a:t/>
            </a:r>
            <a:br>
              <a:rPr lang="en-US" sz="4900" dirty="0" smtClean="0"/>
            </a:br>
            <a:r>
              <a:rPr lang="en-US" sz="4900" dirty="0" smtClean="0"/>
              <a:t/>
            </a:r>
            <a:br>
              <a:rPr lang="en-US" sz="49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159</TotalTime>
  <Words>52</Words>
  <Application>Microsoft Office PowerPoint</Application>
  <PresentationFormat>On-screen Show (4:3)</PresentationFormat>
  <Paragraphs>55</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RU F.I.T Ministries</vt:lpstr>
      <vt:lpstr>The F.I.T. of RU FIT =  F-aith I-nfluencing T-oday where you live, work, and Play both physically and spiritually</vt:lpstr>
      <vt:lpstr>  Remember when your parents would discipline you and say, “This hurts me more than it hurts you … it’s because I love you.”  Well ….  </vt:lpstr>
      <vt:lpstr>  The Church in America is Obese Physically …    </vt:lpstr>
      <vt:lpstr>  Startling “Church” Statistics:  1.  (SBC) 75% of Christians are seriously overweight.  Compared to only 65% of general public 2.  (Pastors and Pulpit) 76% of pastors are obese     </vt:lpstr>
      <vt:lpstr>     More Startling Statistics by 2030:  1.  $66 billion in health care expenses due to lack of Fitness 2.  7.8 million new cases of diabetes 3.  6.8 million new cases of stroke and heart disease 4.  539,000 new cancer diagnoses due to lack of fitness          </vt:lpstr>
      <vt:lpstr>  This threatens futures of individuals, families, churches and our nation    </vt:lpstr>
      <vt:lpstr>   Question:  If you were alive on this earth when Jesus and Paul walked (in your current body) .. Could you walk with them … LITERTALLY?    </vt:lpstr>
      <vt:lpstr>   Of all groups of people in America, we should be the #1 group to deal with this issue!  Why?....    </vt:lpstr>
      <vt:lpstr>     1Co 6:19  What? know ye not that your body is the temple of the Holy Ghost which is in you, which ye have of God, and ye are not your own?   1Co 6:20  For ye are bought with a price: therefore glorify God in your body, and in your spirit, which are God's.        </vt:lpstr>
      <vt:lpstr>  I said earlier I don’t apologize for sharing this truth … here is why …    </vt:lpstr>
      <vt:lpstr>IT SAVED MY LIFE!!!!!    </vt:lpstr>
      <vt:lpstr>        Not long ago I was:  1.  240 lbs 2.  Cholesterol was 200 pts. High 3. Triglycerides were high 4.  Borderline diabetic 5.  My back and knees hurt all the time         </vt:lpstr>
      <vt:lpstr>    My “aha” moment was in April of 2011 when I watched Andrea complete her first 13.1 @ Clemson, SC         </vt:lpstr>
      <vt:lpstr>    I committed to coming back next year and running a (oh my gosh) a 5K in (Impossible) 25 minutes!         </vt:lpstr>
      <vt:lpstr>    My 1st mile Since 1987 was in June of 2011 (3 months later) -  235 lbs         </vt:lpstr>
      <vt:lpstr>         1 year later … 1. Finished in 25:11 (very hilly) 2.  Placed 3rd in overall Masters 3.  Weighed 180 lbs.            </vt:lpstr>
      <vt:lpstr>        Another landmark came in March of 2013 when I finished my 1st 13.1 in 1:53:29 in Va. Beach            </vt:lpstr>
      <vt:lpstr>        In 2.5 years I have raced in 25 combined races (5K to 13.1) and finished in top 3 of age in most            </vt:lpstr>
      <vt:lpstr>Not only is the church Physically obese …   …it is Spiritually obese as well</vt:lpstr>
      <vt:lpstr>             According to the Barna Group …  1.  only 3% of Christians have led 1 person to Christ … ever 2.  90% of church growth is church transfer               </vt:lpstr>
      <vt:lpstr>     Think about it …  The Average believer listens to a complete message for S.S. /Morning Worship / Evening Worship and Wednesday Evening      </vt:lpstr>
      <vt:lpstr>     Think about it …  This does not include their personal devotions and other misc. avenues of teaching      </vt:lpstr>
      <vt:lpstr>             Jesus compares walking with Jesus to running a race               </vt:lpstr>
      <vt:lpstr>  1Cor 9:24    Know ye not that they which run in a race run all, but one receiveth the prize? So run, that ye may obtain.    </vt:lpstr>
      <vt:lpstr>  The wording of this is interesting …  It says that ALL run the race, but that only SOME of the many (one) will obtain the prize.  </vt:lpstr>
      <vt:lpstr>  That poses an interesting question …  who are the (some of the all that run the race) and what are they seeking to obtain?  </vt:lpstr>
      <vt:lpstr>          That is what the “Running Tips” of RU FIT Ministries are all about!              </vt:lpstr>
      <vt:lpstr>          They are all purposefully designed to prepare people for the judgment seat of Christ!              </vt:lpstr>
      <vt:lpstr>  Walking with Jesus is “LIKE” Running a Race …  Let’s notice some basic comparisons ….  </vt:lpstr>
      <vt:lpstr>          Nutrition – This takes us back to how many messages we “take in” weekly             </vt:lpstr>
      <vt:lpstr>  If we “take in” more spiritual nutrition than we “give out” in actual ministry then we are not healthy believers.  We are obese!  </vt:lpstr>
      <vt:lpstr>  God uses the comparison of physical running to highlight what is needed for us to be healthy spiritually.  </vt:lpstr>
      <vt:lpstr>  It’s not how much you eat … it’s WHAT you eat that is important.  Our “eating” must serve a purpose … it is not random.  </vt:lpstr>
      <vt:lpstr>  Running Tip #1:  7 Stages of Spiritual Growth  I Peter 1:1-8  </vt:lpstr>
      <vt:lpstr>  Running Tip #2:  Qualities of a Spiritual Warrior  Nehemiah Study  </vt:lpstr>
      <vt:lpstr>  Running Tip #3:  How to walk with God using articles of the OT Tabernacle as teaching tool  I Cor. 10:11  </vt:lpstr>
      <vt:lpstr>  Running Tip #4:  Witness to anyone using the 7 Mysteries given to the church through Paul  I Cor. 4:1  </vt:lpstr>
      <vt:lpstr>  Running Tip #5:  The believers identity crises  John 1:12  </vt:lpstr>
      <vt:lpstr>  Running Tip #6:  Rightly dividing the Word of Truth  II Tim. 2:15  </vt:lpstr>
      <vt:lpstr>  Running Tip #7:  Understanding the unseen realm (The real Angels and Demons)  Ephesians 6:11-18  </vt:lpstr>
      <vt:lpstr>  Running Tip #8:  Witnessing through the Mazzaroth (Zodiac)  Romans 1 / Job 38:32  </vt:lpstr>
      <vt:lpstr>  Running Tip #9:  Secrets of the judgment seat of Christ  II Cor. 5 / Job  </vt:lpstr>
      <vt:lpstr>  Running Tip #10:  The 4 Goals of Biblical Discipleship  II Timothy 2:2  </vt:lpstr>
      <vt:lpstr>  Running Tip #11:  Keys that Unlock the Bible  Isaiah 22:22  </vt:lpstr>
      <vt:lpstr>         Here’s How RU FIT Ministries Work             </vt:lpstr>
      <vt:lpstr>         RU FIT Challenge  (Friday PM &amp; Saturday AM)              </vt:lpstr>
      <vt:lpstr>          Friday PM: Choose a “Running Tip” for  Spiritual FITness Equipping              </vt:lpstr>
      <vt:lpstr>          Saturday AM: Participate in 5K Run/Walk/Jog              </vt:lpstr>
      <vt:lpstr>           Awards: -Everyone gets an Award -Anyone who finishes before me gets a medal              </vt:lpstr>
      <vt:lpstr>  Other RU FIT Opportunities:  1.  Youth Camps 2. Retreats 3.  Christian School FITness Emphasis 4.  Christian College FITness Emphasis 5.  Running Paraclete’s Local Clubs 6.  Online Discipleship    </vt:lpstr>
      <vt:lpstr>  These “Running Tips” will give us the ability and confidence to “convince the gainsayers”  They reveal to others that we understand God’s plan for our lives, this earth and the universe.  </vt:lpstr>
      <vt:lpstr>  I leave you with this word of encouragement as you begin your journey to GET and STAY physically and spiritually F.I.T.  </vt:lpstr>
      <vt:lpstr>1Jn 5:14  And this is the confidence that we have in him, that, if we ask any thing according to his will, he heareth us:   1Jn 5:15  And if we know that he hear us, whatsoever we ask, we know that we have the petitions that we desired of him</vt:lpstr>
      <vt:lpstr>         Visit our table for more information about  RU FIT Ministries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 F.I.T Ministries</dc:title>
  <dc:creator>Mark</dc:creator>
  <cp:lastModifiedBy>Mark</cp:lastModifiedBy>
  <cp:revision>68</cp:revision>
  <dcterms:created xsi:type="dcterms:W3CDTF">2015-04-25T14:01:48Z</dcterms:created>
  <dcterms:modified xsi:type="dcterms:W3CDTF">2015-08-13T16:45:50Z</dcterms:modified>
</cp:coreProperties>
</file>